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487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137410"/>
            <a:ext cx="7477601" cy="1916430"/>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Introduction to AI &amp; Prompt Engineering</a:t>
            </a:r>
            <a:endParaRPr lang="en-US" sz="6036" dirty="0"/>
          </a:p>
        </p:txBody>
      </p:sp>
      <p:sp>
        <p:nvSpPr>
          <p:cNvPr id="6" name="Text 2"/>
          <p:cNvSpPr/>
          <p:nvPr/>
        </p:nvSpPr>
        <p:spPr>
          <a:xfrm>
            <a:off x="833199" y="4387096"/>
            <a:ext cx="7477601"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Dive into the dynamic world of Artificial Intelligence (AI) and the art of Prompt Engineering. Discover the importance, key concepts, and future scope of this transformative technology that is reshaping our digital landscape.</a:t>
            </a:r>
            <a:endParaRPr lang="en-US" sz="1750" dirty="0"/>
          </a:p>
        </p:txBody>
      </p:sp>
      <p:sp>
        <p:nvSpPr>
          <p:cNvPr id="7" name="Shape 3"/>
          <p:cNvSpPr/>
          <p:nvPr/>
        </p:nvSpPr>
        <p:spPr>
          <a:xfrm>
            <a:off x="833199" y="5719882"/>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840819" y="5727502"/>
            <a:ext cx="340162" cy="340162"/>
          </a:xfrm>
          <a:prstGeom prst="rect">
            <a:avLst/>
          </a:prstGeom>
        </p:spPr>
      </p:pic>
      <p:sp>
        <p:nvSpPr>
          <p:cNvPr id="9" name="Text 4"/>
          <p:cNvSpPr/>
          <p:nvPr/>
        </p:nvSpPr>
        <p:spPr>
          <a:xfrm>
            <a:off x="1299686" y="5703213"/>
            <a:ext cx="2138839" cy="388858"/>
          </a:xfrm>
          <a:prstGeom prst="rect">
            <a:avLst/>
          </a:prstGeom>
          <a:noFill/>
          <a:ln/>
        </p:spPr>
        <p:txBody>
          <a:bodyPr wrap="none" rtlCol="0" anchor="t"/>
          <a:lstStyle/>
          <a:p>
            <a:pPr marL="0" indent="0" algn="l">
              <a:lnSpc>
                <a:spcPts val="3062"/>
              </a:lnSpc>
              <a:buNone/>
            </a:pPr>
            <a:r>
              <a:rPr lang="en-US" sz="2187" b="1" dirty="0">
                <a:solidFill>
                  <a:srgbClr val="E2E6E9"/>
                </a:solidFill>
                <a:latin typeface="adonis-web" pitchFamily="34" charset="0"/>
                <a:ea typeface="adonis-web" pitchFamily="34" charset="-122"/>
                <a:cs typeface="adonis-web" pitchFamily="34" charset="-120"/>
              </a:rPr>
              <a:t>by Claire Rebecca</a:t>
            </a:r>
            <a:endParaRPr lang="en-US" sz="2187"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871067"/>
            <a:ext cx="7445573"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Importance &amp; Applications of AI</a:t>
            </a:r>
            <a:endParaRPr lang="en-US" sz="4374" dirty="0"/>
          </a:p>
        </p:txBody>
      </p:sp>
      <p:sp>
        <p:nvSpPr>
          <p:cNvPr id="6" name="Shape 2"/>
          <p:cNvSpPr/>
          <p:nvPr/>
        </p:nvSpPr>
        <p:spPr>
          <a:xfrm>
            <a:off x="4490799" y="3072289"/>
            <a:ext cx="499943" cy="499943"/>
          </a:xfrm>
          <a:prstGeom prst="roundRect">
            <a:avLst>
              <a:gd name="adj" fmla="val 20000"/>
            </a:avLst>
          </a:prstGeom>
          <a:solidFill>
            <a:srgbClr val="003180"/>
          </a:solidFill>
          <a:ln w="7620">
            <a:solidFill>
              <a:srgbClr val="194A99"/>
            </a:solidFill>
            <a:prstDash val="solid"/>
          </a:ln>
        </p:spPr>
      </p:sp>
      <p:sp>
        <p:nvSpPr>
          <p:cNvPr id="7" name="Text 3"/>
          <p:cNvSpPr/>
          <p:nvPr/>
        </p:nvSpPr>
        <p:spPr>
          <a:xfrm>
            <a:off x="4649748" y="3113961"/>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5212913" y="3148608"/>
            <a:ext cx="3012877"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Revolutionizing Industries</a:t>
            </a:r>
            <a:endParaRPr lang="en-US" sz="2187" dirty="0"/>
          </a:p>
        </p:txBody>
      </p:sp>
      <p:sp>
        <p:nvSpPr>
          <p:cNvPr id="9" name="Text 5"/>
          <p:cNvSpPr/>
          <p:nvPr/>
        </p:nvSpPr>
        <p:spPr>
          <a:xfrm>
            <a:off x="5212913" y="3629025"/>
            <a:ext cx="3820001"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AI is driving innovation across sectors, from healthcare to finance, transforming how we approach complex problems.</a:t>
            </a:r>
            <a:endParaRPr lang="en-US" sz="1750" dirty="0"/>
          </a:p>
        </p:txBody>
      </p:sp>
      <p:sp>
        <p:nvSpPr>
          <p:cNvPr id="10" name="Shape 6"/>
          <p:cNvSpPr/>
          <p:nvPr/>
        </p:nvSpPr>
        <p:spPr>
          <a:xfrm>
            <a:off x="9255085" y="3072289"/>
            <a:ext cx="499943" cy="499943"/>
          </a:xfrm>
          <a:prstGeom prst="roundRect">
            <a:avLst>
              <a:gd name="adj" fmla="val 20000"/>
            </a:avLst>
          </a:prstGeom>
          <a:solidFill>
            <a:srgbClr val="003180"/>
          </a:solidFill>
          <a:ln w="7620">
            <a:solidFill>
              <a:srgbClr val="194A99"/>
            </a:solidFill>
            <a:prstDash val="solid"/>
          </a:ln>
        </p:spPr>
      </p:sp>
      <p:sp>
        <p:nvSpPr>
          <p:cNvPr id="11" name="Text 7"/>
          <p:cNvSpPr/>
          <p:nvPr/>
        </p:nvSpPr>
        <p:spPr>
          <a:xfrm>
            <a:off x="9414034" y="3113961"/>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9977199" y="3148608"/>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Enhancing Productivity</a:t>
            </a:r>
            <a:endParaRPr lang="en-US" sz="2187" dirty="0"/>
          </a:p>
        </p:txBody>
      </p:sp>
      <p:sp>
        <p:nvSpPr>
          <p:cNvPr id="13" name="Text 9"/>
          <p:cNvSpPr/>
          <p:nvPr/>
        </p:nvSpPr>
        <p:spPr>
          <a:xfrm>
            <a:off x="9977199" y="3629025"/>
            <a:ext cx="3820001"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AI-powered automation and decision-making tools are increasing efficiency and streamlining workflows.</a:t>
            </a:r>
            <a:endParaRPr lang="en-US" sz="1750" dirty="0"/>
          </a:p>
        </p:txBody>
      </p:sp>
      <p:sp>
        <p:nvSpPr>
          <p:cNvPr id="14" name="Shape 10"/>
          <p:cNvSpPr/>
          <p:nvPr/>
        </p:nvSpPr>
        <p:spPr>
          <a:xfrm>
            <a:off x="4490799" y="5090993"/>
            <a:ext cx="499943" cy="499943"/>
          </a:xfrm>
          <a:prstGeom prst="roundRect">
            <a:avLst>
              <a:gd name="adj" fmla="val 20000"/>
            </a:avLst>
          </a:prstGeom>
          <a:solidFill>
            <a:srgbClr val="003180"/>
          </a:solidFill>
          <a:ln w="7620">
            <a:solidFill>
              <a:srgbClr val="194A99"/>
            </a:solidFill>
            <a:prstDash val="solid"/>
          </a:ln>
        </p:spPr>
      </p:sp>
      <p:sp>
        <p:nvSpPr>
          <p:cNvPr id="15" name="Text 11"/>
          <p:cNvSpPr/>
          <p:nvPr/>
        </p:nvSpPr>
        <p:spPr>
          <a:xfrm>
            <a:off x="4649748" y="5132665"/>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5212913" y="5167313"/>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Improving Lives</a:t>
            </a:r>
            <a:endParaRPr lang="en-US" sz="2187" dirty="0"/>
          </a:p>
        </p:txBody>
      </p:sp>
      <p:sp>
        <p:nvSpPr>
          <p:cNvPr id="17" name="Text 13"/>
          <p:cNvSpPr/>
          <p:nvPr/>
        </p:nvSpPr>
        <p:spPr>
          <a:xfrm>
            <a:off x="5212913" y="5647730"/>
            <a:ext cx="8584287" cy="71080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AI is being leveraged to address global challenges, from climate change to disease prevention.</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2220873"/>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Key Concepts in AI</a:t>
            </a:r>
            <a:endParaRPr lang="en-US" sz="4374" dirty="0"/>
          </a:p>
        </p:txBody>
      </p:sp>
      <p:sp>
        <p:nvSpPr>
          <p:cNvPr id="5" name="Text 2"/>
          <p:cNvSpPr/>
          <p:nvPr/>
        </p:nvSpPr>
        <p:spPr>
          <a:xfrm>
            <a:off x="2517696" y="3470672"/>
            <a:ext cx="2777490" cy="347186"/>
          </a:xfrm>
          <a:prstGeom prst="rect">
            <a:avLst/>
          </a:prstGeom>
          <a:noFill/>
          <a:ln/>
        </p:spPr>
        <p:txBody>
          <a:bodyPr wrap="non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Machine Learning</a:t>
            </a:r>
            <a:endParaRPr lang="en-US" sz="2187" dirty="0"/>
          </a:p>
        </p:txBody>
      </p:sp>
      <p:sp>
        <p:nvSpPr>
          <p:cNvPr id="6" name="Text 3"/>
          <p:cNvSpPr/>
          <p:nvPr/>
        </p:nvSpPr>
        <p:spPr>
          <a:xfrm>
            <a:off x="2517696" y="4040029"/>
            <a:ext cx="2836545"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Algorithms that enable systems to learn and improve from data, without being explicitly programmed.</a:t>
            </a:r>
            <a:endParaRPr lang="en-US" sz="1750" dirty="0"/>
          </a:p>
        </p:txBody>
      </p:sp>
      <p:sp>
        <p:nvSpPr>
          <p:cNvPr id="7" name="Text 4"/>
          <p:cNvSpPr/>
          <p:nvPr/>
        </p:nvSpPr>
        <p:spPr>
          <a:xfrm>
            <a:off x="5903833" y="3470672"/>
            <a:ext cx="2836545" cy="694373"/>
          </a:xfrm>
          <a:prstGeom prst="rect">
            <a:avLst/>
          </a:prstGeom>
          <a:noFill/>
          <a:ln/>
        </p:spPr>
        <p:txBody>
          <a:bodyPr wrap="squar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Natural Language Processing</a:t>
            </a:r>
            <a:endParaRPr lang="en-US" sz="2187" dirty="0"/>
          </a:p>
        </p:txBody>
      </p:sp>
      <p:sp>
        <p:nvSpPr>
          <p:cNvPr id="8" name="Text 5"/>
          <p:cNvSpPr/>
          <p:nvPr/>
        </p:nvSpPr>
        <p:spPr>
          <a:xfrm>
            <a:off x="5903833" y="4387215"/>
            <a:ext cx="2836545"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Techniques that allow computers to understand, interpret, and generate human language.</a:t>
            </a:r>
            <a:endParaRPr lang="en-US" sz="1750" dirty="0"/>
          </a:p>
        </p:txBody>
      </p:sp>
      <p:sp>
        <p:nvSpPr>
          <p:cNvPr id="9" name="Text 6"/>
          <p:cNvSpPr/>
          <p:nvPr/>
        </p:nvSpPr>
        <p:spPr>
          <a:xfrm>
            <a:off x="9289971" y="3470672"/>
            <a:ext cx="2777490" cy="347186"/>
          </a:xfrm>
          <a:prstGeom prst="rect">
            <a:avLst/>
          </a:prstGeom>
          <a:noFill/>
          <a:ln/>
        </p:spPr>
        <p:txBody>
          <a:bodyPr wrap="non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Computer Vision</a:t>
            </a:r>
            <a:endParaRPr lang="en-US" sz="2187" dirty="0"/>
          </a:p>
        </p:txBody>
      </p:sp>
      <p:sp>
        <p:nvSpPr>
          <p:cNvPr id="10" name="Text 7"/>
          <p:cNvSpPr/>
          <p:nvPr/>
        </p:nvSpPr>
        <p:spPr>
          <a:xfrm>
            <a:off x="9289971" y="4040029"/>
            <a:ext cx="2836545"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field that enables computers to interpret and understand digital images and videos.</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10980420" y="11575"/>
            <a:ext cx="3657600" cy="8229600"/>
          </a:xfrm>
          <a:prstGeom prst="rect">
            <a:avLst/>
          </a:prstGeom>
        </p:spPr>
      </p:pic>
      <p:sp>
        <p:nvSpPr>
          <p:cNvPr id="5" name="Text 1"/>
          <p:cNvSpPr/>
          <p:nvPr/>
        </p:nvSpPr>
        <p:spPr>
          <a:xfrm>
            <a:off x="833199" y="1458516"/>
            <a:ext cx="8627507"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Fundamentals of Prompt Engineering</a:t>
            </a:r>
            <a:endParaRPr lang="en-US" sz="4374" dirty="0"/>
          </a:p>
        </p:txBody>
      </p:sp>
      <p:sp>
        <p:nvSpPr>
          <p:cNvPr id="6" name="Shape 2"/>
          <p:cNvSpPr/>
          <p:nvPr/>
        </p:nvSpPr>
        <p:spPr>
          <a:xfrm>
            <a:off x="1144310" y="2486144"/>
            <a:ext cx="44410" cy="4284821"/>
          </a:xfrm>
          <a:prstGeom prst="roundRect">
            <a:avLst>
              <a:gd name="adj" fmla="val 225151"/>
            </a:avLst>
          </a:prstGeom>
          <a:solidFill>
            <a:srgbClr val="194A99"/>
          </a:solidFill>
          <a:ln/>
        </p:spPr>
      </p:sp>
      <p:sp>
        <p:nvSpPr>
          <p:cNvPr id="7" name="Shape 3"/>
          <p:cNvSpPr/>
          <p:nvPr/>
        </p:nvSpPr>
        <p:spPr>
          <a:xfrm>
            <a:off x="1416427" y="2887444"/>
            <a:ext cx="777597" cy="44410"/>
          </a:xfrm>
          <a:prstGeom prst="roundRect">
            <a:avLst>
              <a:gd name="adj" fmla="val 225151"/>
            </a:avLst>
          </a:prstGeom>
          <a:solidFill>
            <a:srgbClr val="194A99"/>
          </a:solidFill>
          <a:ln/>
        </p:spPr>
      </p:sp>
      <p:sp>
        <p:nvSpPr>
          <p:cNvPr id="8" name="Shape 4"/>
          <p:cNvSpPr/>
          <p:nvPr/>
        </p:nvSpPr>
        <p:spPr>
          <a:xfrm>
            <a:off x="916484" y="2659737"/>
            <a:ext cx="499943" cy="499943"/>
          </a:xfrm>
          <a:prstGeom prst="roundRect">
            <a:avLst>
              <a:gd name="adj" fmla="val 20000"/>
            </a:avLst>
          </a:prstGeom>
          <a:solidFill>
            <a:srgbClr val="003180"/>
          </a:solidFill>
          <a:ln w="7620">
            <a:solidFill>
              <a:srgbClr val="194A99"/>
            </a:solidFill>
            <a:prstDash val="solid"/>
          </a:ln>
        </p:spPr>
      </p:sp>
      <p:sp>
        <p:nvSpPr>
          <p:cNvPr id="9" name="Text 5"/>
          <p:cNvSpPr/>
          <p:nvPr/>
        </p:nvSpPr>
        <p:spPr>
          <a:xfrm>
            <a:off x="1075432" y="2701409"/>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1</a:t>
            </a:r>
            <a:endParaRPr lang="en-US" sz="2624" dirty="0"/>
          </a:p>
        </p:txBody>
      </p:sp>
      <p:sp>
        <p:nvSpPr>
          <p:cNvPr id="10" name="Text 6"/>
          <p:cNvSpPr/>
          <p:nvPr/>
        </p:nvSpPr>
        <p:spPr>
          <a:xfrm>
            <a:off x="2388513" y="2708315"/>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Define Objectives</a:t>
            </a:r>
            <a:endParaRPr lang="en-US" sz="2187" dirty="0"/>
          </a:p>
        </p:txBody>
      </p:sp>
      <p:sp>
        <p:nvSpPr>
          <p:cNvPr id="11" name="Text 7"/>
          <p:cNvSpPr/>
          <p:nvPr/>
        </p:nvSpPr>
        <p:spPr>
          <a:xfrm>
            <a:off x="2388513" y="3188732"/>
            <a:ext cx="7751088" cy="355402"/>
          </a:xfrm>
          <a:prstGeom prst="rect">
            <a:avLst/>
          </a:prstGeom>
          <a:noFill/>
          <a:ln/>
        </p:spPr>
        <p:txBody>
          <a:bodyPr wrap="non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Clearly articulate the desired outcome and purpose of the AI interaction.</a:t>
            </a:r>
            <a:endParaRPr lang="en-US" sz="1750" dirty="0"/>
          </a:p>
        </p:txBody>
      </p:sp>
      <p:sp>
        <p:nvSpPr>
          <p:cNvPr id="12" name="Shape 8"/>
          <p:cNvSpPr/>
          <p:nvPr/>
        </p:nvSpPr>
        <p:spPr>
          <a:xfrm>
            <a:off x="1416427" y="4389775"/>
            <a:ext cx="777597" cy="44410"/>
          </a:xfrm>
          <a:prstGeom prst="roundRect">
            <a:avLst>
              <a:gd name="adj" fmla="val 225151"/>
            </a:avLst>
          </a:prstGeom>
          <a:solidFill>
            <a:srgbClr val="194A99"/>
          </a:solidFill>
          <a:ln/>
        </p:spPr>
      </p:sp>
      <p:sp>
        <p:nvSpPr>
          <p:cNvPr id="13" name="Shape 9"/>
          <p:cNvSpPr/>
          <p:nvPr/>
        </p:nvSpPr>
        <p:spPr>
          <a:xfrm>
            <a:off x="916484" y="4162068"/>
            <a:ext cx="499943" cy="499943"/>
          </a:xfrm>
          <a:prstGeom prst="roundRect">
            <a:avLst>
              <a:gd name="adj" fmla="val 20000"/>
            </a:avLst>
          </a:prstGeom>
          <a:solidFill>
            <a:srgbClr val="003180"/>
          </a:solidFill>
          <a:ln w="7620">
            <a:solidFill>
              <a:srgbClr val="194A99"/>
            </a:solidFill>
            <a:prstDash val="solid"/>
          </a:ln>
        </p:spPr>
      </p:sp>
      <p:sp>
        <p:nvSpPr>
          <p:cNvPr id="14" name="Text 10"/>
          <p:cNvSpPr/>
          <p:nvPr/>
        </p:nvSpPr>
        <p:spPr>
          <a:xfrm>
            <a:off x="1075432" y="4203740"/>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2</a:t>
            </a:r>
            <a:endParaRPr lang="en-US" sz="2624" dirty="0"/>
          </a:p>
        </p:txBody>
      </p:sp>
      <p:sp>
        <p:nvSpPr>
          <p:cNvPr id="15" name="Text 11"/>
          <p:cNvSpPr/>
          <p:nvPr/>
        </p:nvSpPr>
        <p:spPr>
          <a:xfrm>
            <a:off x="2388513" y="4210645"/>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Structure Prompts</a:t>
            </a:r>
            <a:endParaRPr lang="en-US" sz="2187" dirty="0"/>
          </a:p>
        </p:txBody>
      </p:sp>
      <p:sp>
        <p:nvSpPr>
          <p:cNvPr id="16" name="Text 12"/>
          <p:cNvSpPr/>
          <p:nvPr/>
        </p:nvSpPr>
        <p:spPr>
          <a:xfrm>
            <a:off x="2388513" y="4691063"/>
            <a:ext cx="7751088" cy="355402"/>
          </a:xfrm>
          <a:prstGeom prst="rect">
            <a:avLst/>
          </a:prstGeom>
          <a:noFill/>
          <a:ln/>
        </p:spPr>
        <p:txBody>
          <a:bodyPr wrap="non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Organize prompts in a logical, concise, and easy-to-understand format.</a:t>
            </a:r>
            <a:endParaRPr lang="en-US" sz="1750" dirty="0"/>
          </a:p>
        </p:txBody>
      </p:sp>
      <p:sp>
        <p:nvSpPr>
          <p:cNvPr id="17" name="Shape 13"/>
          <p:cNvSpPr/>
          <p:nvPr/>
        </p:nvSpPr>
        <p:spPr>
          <a:xfrm>
            <a:off x="1416427" y="5892105"/>
            <a:ext cx="777597" cy="44410"/>
          </a:xfrm>
          <a:prstGeom prst="roundRect">
            <a:avLst>
              <a:gd name="adj" fmla="val 225151"/>
            </a:avLst>
          </a:prstGeom>
          <a:solidFill>
            <a:srgbClr val="194A99"/>
          </a:solidFill>
          <a:ln/>
        </p:spPr>
      </p:sp>
      <p:sp>
        <p:nvSpPr>
          <p:cNvPr id="18" name="Shape 14"/>
          <p:cNvSpPr/>
          <p:nvPr/>
        </p:nvSpPr>
        <p:spPr>
          <a:xfrm>
            <a:off x="916484" y="5664398"/>
            <a:ext cx="499943" cy="499943"/>
          </a:xfrm>
          <a:prstGeom prst="roundRect">
            <a:avLst>
              <a:gd name="adj" fmla="val 20000"/>
            </a:avLst>
          </a:prstGeom>
          <a:solidFill>
            <a:srgbClr val="003180"/>
          </a:solidFill>
          <a:ln w="7620">
            <a:solidFill>
              <a:srgbClr val="194A99"/>
            </a:solidFill>
            <a:prstDash val="solid"/>
          </a:ln>
        </p:spPr>
      </p:sp>
      <p:sp>
        <p:nvSpPr>
          <p:cNvPr id="19" name="Text 15"/>
          <p:cNvSpPr/>
          <p:nvPr/>
        </p:nvSpPr>
        <p:spPr>
          <a:xfrm>
            <a:off x="1075432" y="5706070"/>
            <a:ext cx="182047" cy="416481"/>
          </a:xfrm>
          <a:prstGeom prst="rect">
            <a:avLst/>
          </a:prstGeom>
          <a:noFill/>
          <a:ln/>
        </p:spPr>
        <p:txBody>
          <a:bodyPr wrap="none" rtlCol="0" anchor="t"/>
          <a:lstStyle/>
          <a:p>
            <a:pPr marL="0" indent="0" algn="ctr">
              <a:lnSpc>
                <a:spcPts val="3281"/>
              </a:lnSpc>
              <a:buNone/>
            </a:pPr>
            <a:r>
              <a:rPr lang="en-US" sz="2624" dirty="0">
                <a:solidFill>
                  <a:srgbClr val="E2E6E9"/>
                </a:solidFill>
                <a:latin typeface="adonis-web" pitchFamily="34" charset="0"/>
                <a:ea typeface="adonis-web" pitchFamily="34" charset="-122"/>
                <a:cs typeface="adonis-web" pitchFamily="34" charset="-120"/>
              </a:rPr>
              <a:t>3</a:t>
            </a:r>
            <a:endParaRPr lang="en-US" sz="2624" dirty="0"/>
          </a:p>
        </p:txBody>
      </p:sp>
      <p:sp>
        <p:nvSpPr>
          <p:cNvPr id="20" name="Text 16"/>
          <p:cNvSpPr/>
          <p:nvPr/>
        </p:nvSpPr>
        <p:spPr>
          <a:xfrm>
            <a:off x="2388513" y="5712976"/>
            <a:ext cx="277749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Refine and Iterate</a:t>
            </a:r>
            <a:endParaRPr lang="en-US" sz="2187" dirty="0"/>
          </a:p>
        </p:txBody>
      </p:sp>
      <p:sp>
        <p:nvSpPr>
          <p:cNvPr id="21" name="Text 17"/>
          <p:cNvSpPr/>
          <p:nvPr/>
        </p:nvSpPr>
        <p:spPr>
          <a:xfrm>
            <a:off x="2388513" y="6193393"/>
            <a:ext cx="7751088" cy="355402"/>
          </a:xfrm>
          <a:prstGeom prst="rect">
            <a:avLst/>
          </a:prstGeom>
          <a:noFill/>
          <a:ln/>
        </p:spPr>
        <p:txBody>
          <a:bodyPr wrap="non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Continuously test, evaluate, and refine prompts to optimize performance.</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1783556"/>
            <a:ext cx="8197572"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Techniques for Effective Prompting</a:t>
            </a:r>
            <a:endParaRPr lang="en-US" sz="4374" dirty="0"/>
          </a:p>
        </p:txBody>
      </p:sp>
      <p:sp>
        <p:nvSpPr>
          <p:cNvPr id="5" name="Shape 2"/>
          <p:cNvSpPr/>
          <p:nvPr/>
        </p:nvSpPr>
        <p:spPr>
          <a:xfrm>
            <a:off x="2517696" y="2922270"/>
            <a:ext cx="4686419" cy="1650802"/>
          </a:xfrm>
          <a:prstGeom prst="roundRect">
            <a:avLst>
              <a:gd name="adj" fmla="val 6057"/>
            </a:avLst>
          </a:prstGeom>
          <a:solidFill>
            <a:srgbClr val="003180"/>
          </a:solidFill>
          <a:ln w="7620">
            <a:solidFill>
              <a:srgbClr val="194A99"/>
            </a:solidFill>
            <a:prstDash val="solid"/>
          </a:ln>
        </p:spPr>
      </p:sp>
      <p:sp>
        <p:nvSpPr>
          <p:cNvPr id="6" name="Text 3"/>
          <p:cNvSpPr/>
          <p:nvPr/>
        </p:nvSpPr>
        <p:spPr>
          <a:xfrm>
            <a:off x="2747486" y="3152061"/>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Contextual Awareness</a:t>
            </a:r>
            <a:endParaRPr lang="en-US" sz="2187" dirty="0"/>
          </a:p>
        </p:txBody>
      </p:sp>
      <p:sp>
        <p:nvSpPr>
          <p:cNvPr id="7" name="Text 4"/>
          <p:cNvSpPr/>
          <p:nvPr/>
        </p:nvSpPr>
        <p:spPr>
          <a:xfrm>
            <a:off x="2747486" y="3632478"/>
            <a:ext cx="4226838" cy="71080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Crafting prompts that consider the specific context and environment.</a:t>
            </a:r>
            <a:endParaRPr lang="en-US" sz="1750" dirty="0"/>
          </a:p>
        </p:txBody>
      </p:sp>
      <p:sp>
        <p:nvSpPr>
          <p:cNvPr id="8" name="Shape 5"/>
          <p:cNvSpPr/>
          <p:nvPr/>
        </p:nvSpPr>
        <p:spPr>
          <a:xfrm>
            <a:off x="7426285" y="2922270"/>
            <a:ext cx="4686419" cy="1650802"/>
          </a:xfrm>
          <a:prstGeom prst="roundRect">
            <a:avLst>
              <a:gd name="adj" fmla="val 6057"/>
            </a:avLst>
          </a:prstGeom>
          <a:solidFill>
            <a:srgbClr val="003180"/>
          </a:solidFill>
          <a:ln w="7620">
            <a:solidFill>
              <a:srgbClr val="194A99"/>
            </a:solidFill>
            <a:prstDash val="solid"/>
          </a:ln>
        </p:spPr>
      </p:sp>
      <p:sp>
        <p:nvSpPr>
          <p:cNvPr id="9" name="Text 6"/>
          <p:cNvSpPr/>
          <p:nvPr/>
        </p:nvSpPr>
        <p:spPr>
          <a:xfrm>
            <a:off x="7656076" y="3152061"/>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Logical Reasoning</a:t>
            </a:r>
            <a:endParaRPr lang="en-US" sz="2187" dirty="0"/>
          </a:p>
        </p:txBody>
      </p:sp>
      <p:sp>
        <p:nvSpPr>
          <p:cNvPr id="10" name="Text 7"/>
          <p:cNvSpPr/>
          <p:nvPr/>
        </p:nvSpPr>
        <p:spPr>
          <a:xfrm>
            <a:off x="7656076" y="3632478"/>
            <a:ext cx="4226838" cy="71080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Incorporating step-by-step instructions and problem-solving strategies.</a:t>
            </a:r>
            <a:endParaRPr lang="en-US" sz="1750" dirty="0"/>
          </a:p>
        </p:txBody>
      </p:sp>
      <p:sp>
        <p:nvSpPr>
          <p:cNvPr id="11" name="Shape 8"/>
          <p:cNvSpPr/>
          <p:nvPr/>
        </p:nvSpPr>
        <p:spPr>
          <a:xfrm>
            <a:off x="2517696" y="4795242"/>
            <a:ext cx="4686419" cy="1650802"/>
          </a:xfrm>
          <a:prstGeom prst="roundRect">
            <a:avLst>
              <a:gd name="adj" fmla="val 6057"/>
            </a:avLst>
          </a:prstGeom>
          <a:solidFill>
            <a:srgbClr val="003180"/>
          </a:solidFill>
          <a:ln w="7620">
            <a:solidFill>
              <a:srgbClr val="194A99"/>
            </a:solidFill>
            <a:prstDash val="solid"/>
          </a:ln>
        </p:spPr>
      </p:sp>
      <p:sp>
        <p:nvSpPr>
          <p:cNvPr id="12" name="Text 9"/>
          <p:cNvSpPr/>
          <p:nvPr/>
        </p:nvSpPr>
        <p:spPr>
          <a:xfrm>
            <a:off x="2747486" y="5025033"/>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Emotional Intelligence</a:t>
            </a:r>
            <a:endParaRPr lang="en-US" sz="2187" dirty="0"/>
          </a:p>
        </p:txBody>
      </p:sp>
      <p:sp>
        <p:nvSpPr>
          <p:cNvPr id="13" name="Text 10"/>
          <p:cNvSpPr/>
          <p:nvPr/>
        </p:nvSpPr>
        <p:spPr>
          <a:xfrm>
            <a:off x="2747486" y="5505450"/>
            <a:ext cx="4226838" cy="71080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Prompts that tap into human-centric elements like empathy and creativity.</a:t>
            </a:r>
            <a:endParaRPr lang="en-US" sz="1750" dirty="0"/>
          </a:p>
        </p:txBody>
      </p:sp>
      <p:sp>
        <p:nvSpPr>
          <p:cNvPr id="14" name="Shape 11"/>
          <p:cNvSpPr/>
          <p:nvPr/>
        </p:nvSpPr>
        <p:spPr>
          <a:xfrm>
            <a:off x="7426285" y="4795242"/>
            <a:ext cx="4686419" cy="1650802"/>
          </a:xfrm>
          <a:prstGeom prst="roundRect">
            <a:avLst>
              <a:gd name="adj" fmla="val 6057"/>
            </a:avLst>
          </a:prstGeom>
          <a:solidFill>
            <a:srgbClr val="003180"/>
          </a:solidFill>
          <a:ln w="7620">
            <a:solidFill>
              <a:srgbClr val="194A99"/>
            </a:solidFill>
            <a:prstDash val="solid"/>
          </a:ln>
        </p:spPr>
      </p:sp>
      <p:sp>
        <p:nvSpPr>
          <p:cNvPr id="15" name="Text 12"/>
          <p:cNvSpPr/>
          <p:nvPr/>
        </p:nvSpPr>
        <p:spPr>
          <a:xfrm>
            <a:off x="7656076" y="5025033"/>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Iterative Refinement</a:t>
            </a:r>
            <a:endParaRPr lang="en-US" sz="2187" dirty="0"/>
          </a:p>
        </p:txBody>
      </p:sp>
      <p:sp>
        <p:nvSpPr>
          <p:cNvPr id="16" name="Text 13"/>
          <p:cNvSpPr/>
          <p:nvPr/>
        </p:nvSpPr>
        <p:spPr>
          <a:xfrm>
            <a:off x="7656076" y="5505450"/>
            <a:ext cx="4226838" cy="710803"/>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Continuously testing and improving prompts based on feedback and results.</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575"/>
            <a:ext cx="14630400" cy="8229600"/>
          </a:xfrm>
          <a:prstGeom prst="rect">
            <a:avLst/>
          </a:prstGeom>
          <a:solidFill>
            <a:srgbClr val="09151A">
              <a:alpha val="75000"/>
            </a:srgbClr>
          </a:solidFill>
          <a:ln/>
        </p:spPr>
      </p:sp>
      <p:sp>
        <p:nvSpPr>
          <p:cNvPr id="4" name="Text 1"/>
          <p:cNvSpPr/>
          <p:nvPr/>
        </p:nvSpPr>
        <p:spPr>
          <a:xfrm>
            <a:off x="2517696" y="2041208"/>
            <a:ext cx="6905625"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Prompt Design Best Practices</a:t>
            </a:r>
            <a:endParaRPr lang="en-US" sz="4374" dirty="0"/>
          </a:p>
        </p:txBody>
      </p:sp>
      <p:pic>
        <p:nvPicPr>
          <p:cNvPr id="5" name="Image 1" descr="preencoded.png"/>
          <p:cNvPicPr>
            <a:picLocks noChangeAspect="1"/>
          </p:cNvPicPr>
          <p:nvPr/>
        </p:nvPicPr>
        <p:blipFill>
          <a:blip r:embed="rId4"/>
          <a:stretch>
            <a:fillRect/>
          </a:stretch>
        </p:blipFill>
        <p:spPr>
          <a:xfrm>
            <a:off x="2517696" y="3179921"/>
            <a:ext cx="537091" cy="537091"/>
          </a:xfrm>
          <a:prstGeom prst="rect">
            <a:avLst/>
          </a:prstGeom>
        </p:spPr>
      </p:pic>
      <p:sp>
        <p:nvSpPr>
          <p:cNvPr id="6" name="Text 2"/>
          <p:cNvSpPr/>
          <p:nvPr/>
        </p:nvSpPr>
        <p:spPr>
          <a:xfrm>
            <a:off x="2517696" y="3939183"/>
            <a:ext cx="2148721"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Clear Objectives</a:t>
            </a:r>
            <a:endParaRPr lang="en-US" sz="2187" dirty="0"/>
          </a:p>
        </p:txBody>
      </p:sp>
      <p:sp>
        <p:nvSpPr>
          <p:cNvPr id="7" name="Text 3"/>
          <p:cNvSpPr/>
          <p:nvPr/>
        </p:nvSpPr>
        <p:spPr>
          <a:xfrm>
            <a:off x="2517696" y="4419600"/>
            <a:ext cx="2148721" cy="1066205"/>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Define the specific goals and desired outcomes.</a:t>
            </a:r>
            <a:endParaRPr lang="en-US" sz="1750" dirty="0"/>
          </a:p>
        </p:txBody>
      </p:sp>
      <p:pic>
        <p:nvPicPr>
          <p:cNvPr id="8" name="Image 2" descr="preencoded.png"/>
          <p:cNvPicPr>
            <a:picLocks noChangeAspect="1"/>
          </p:cNvPicPr>
          <p:nvPr/>
        </p:nvPicPr>
        <p:blipFill>
          <a:blip r:embed="rId5"/>
          <a:stretch>
            <a:fillRect/>
          </a:stretch>
        </p:blipFill>
        <p:spPr>
          <a:xfrm>
            <a:off x="4999673" y="3179921"/>
            <a:ext cx="537210" cy="537210"/>
          </a:xfrm>
          <a:prstGeom prst="rect">
            <a:avLst/>
          </a:prstGeom>
        </p:spPr>
      </p:pic>
      <p:sp>
        <p:nvSpPr>
          <p:cNvPr id="9" name="Text 4"/>
          <p:cNvSpPr/>
          <p:nvPr/>
        </p:nvSpPr>
        <p:spPr>
          <a:xfrm>
            <a:off x="4999673" y="3939302"/>
            <a:ext cx="2148840"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Structured Format</a:t>
            </a:r>
            <a:endParaRPr lang="en-US" sz="2187" dirty="0"/>
          </a:p>
        </p:txBody>
      </p:sp>
      <p:sp>
        <p:nvSpPr>
          <p:cNvPr id="10" name="Text 5"/>
          <p:cNvSpPr/>
          <p:nvPr/>
        </p:nvSpPr>
        <p:spPr>
          <a:xfrm>
            <a:off x="4999673" y="4419719"/>
            <a:ext cx="2148840" cy="1066205"/>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Organize prompts in a logical, easy-to-follow manner.</a:t>
            </a:r>
            <a:endParaRPr lang="en-US" sz="1750" dirty="0"/>
          </a:p>
        </p:txBody>
      </p:sp>
      <p:pic>
        <p:nvPicPr>
          <p:cNvPr id="11" name="Image 3" descr="preencoded.png"/>
          <p:cNvPicPr>
            <a:picLocks noChangeAspect="1"/>
          </p:cNvPicPr>
          <p:nvPr/>
        </p:nvPicPr>
        <p:blipFill>
          <a:blip r:embed="rId6"/>
          <a:stretch>
            <a:fillRect/>
          </a:stretch>
        </p:blipFill>
        <p:spPr>
          <a:xfrm>
            <a:off x="7481768" y="3179921"/>
            <a:ext cx="537091" cy="537091"/>
          </a:xfrm>
          <a:prstGeom prst="rect">
            <a:avLst/>
          </a:prstGeom>
        </p:spPr>
      </p:pic>
      <p:sp>
        <p:nvSpPr>
          <p:cNvPr id="12" name="Text 6"/>
          <p:cNvSpPr/>
          <p:nvPr/>
        </p:nvSpPr>
        <p:spPr>
          <a:xfrm>
            <a:off x="7481768" y="3939183"/>
            <a:ext cx="2148721" cy="694373"/>
          </a:xfrm>
          <a:prstGeom prst="rect">
            <a:avLst/>
          </a:prstGeom>
          <a:noFill/>
          <a:ln/>
        </p:spPr>
        <p:txBody>
          <a:bodyPr wrap="squar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Measurable Results</a:t>
            </a:r>
            <a:endParaRPr lang="en-US" sz="2187" dirty="0"/>
          </a:p>
        </p:txBody>
      </p:sp>
      <p:sp>
        <p:nvSpPr>
          <p:cNvPr id="13" name="Text 7"/>
          <p:cNvSpPr/>
          <p:nvPr/>
        </p:nvSpPr>
        <p:spPr>
          <a:xfrm>
            <a:off x="7481768" y="4766786"/>
            <a:ext cx="2148721" cy="1421606"/>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Incorporate ways to gauge the effectiveness of prompts.</a:t>
            </a:r>
            <a:endParaRPr lang="en-US" sz="1750" dirty="0"/>
          </a:p>
        </p:txBody>
      </p:sp>
      <p:pic>
        <p:nvPicPr>
          <p:cNvPr id="14" name="Image 4" descr="preencoded.png"/>
          <p:cNvPicPr>
            <a:picLocks noChangeAspect="1"/>
          </p:cNvPicPr>
          <p:nvPr/>
        </p:nvPicPr>
        <p:blipFill>
          <a:blip r:embed="rId7"/>
          <a:stretch>
            <a:fillRect/>
          </a:stretch>
        </p:blipFill>
        <p:spPr>
          <a:xfrm>
            <a:off x="9963745" y="3179921"/>
            <a:ext cx="537210" cy="537210"/>
          </a:xfrm>
          <a:prstGeom prst="rect">
            <a:avLst/>
          </a:prstGeom>
        </p:spPr>
      </p:pic>
      <p:sp>
        <p:nvSpPr>
          <p:cNvPr id="15" name="Text 8"/>
          <p:cNvSpPr/>
          <p:nvPr/>
        </p:nvSpPr>
        <p:spPr>
          <a:xfrm>
            <a:off x="9963745" y="3939302"/>
            <a:ext cx="2148840" cy="694373"/>
          </a:xfrm>
          <a:prstGeom prst="rect">
            <a:avLst/>
          </a:prstGeom>
          <a:noFill/>
          <a:ln/>
        </p:spPr>
        <p:txBody>
          <a:bodyPr wrap="squar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Collaborative Development</a:t>
            </a:r>
            <a:endParaRPr lang="en-US" sz="2187" dirty="0"/>
          </a:p>
        </p:txBody>
      </p:sp>
      <p:sp>
        <p:nvSpPr>
          <p:cNvPr id="16" name="Text 9"/>
          <p:cNvSpPr/>
          <p:nvPr/>
        </p:nvSpPr>
        <p:spPr>
          <a:xfrm>
            <a:off x="9963745" y="4766905"/>
            <a:ext cx="2148840" cy="1066205"/>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Leverage team input and diverse perspectives.</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9151A">
              <a:alpha val="80000"/>
            </a:srgbClr>
          </a:solidFill>
          <a:ln/>
        </p:spPr>
      </p:sp>
      <p:sp>
        <p:nvSpPr>
          <p:cNvPr id="6" name="Text 2"/>
          <p:cNvSpPr/>
          <p:nvPr/>
        </p:nvSpPr>
        <p:spPr>
          <a:xfrm>
            <a:off x="2517696" y="1932027"/>
            <a:ext cx="8486418"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Integrating AI &amp; Prompt Engineering</a:t>
            </a:r>
            <a:endParaRPr lang="en-US" sz="4374" dirty="0"/>
          </a:p>
        </p:txBody>
      </p:sp>
      <p:pic>
        <p:nvPicPr>
          <p:cNvPr id="7" name="Image 2" descr="preencoded.png"/>
          <p:cNvPicPr>
            <a:picLocks noChangeAspect="1"/>
          </p:cNvPicPr>
          <p:nvPr/>
        </p:nvPicPr>
        <p:blipFill>
          <a:blip r:embed="rId5"/>
          <a:stretch>
            <a:fillRect/>
          </a:stretch>
        </p:blipFill>
        <p:spPr>
          <a:xfrm>
            <a:off x="2517696" y="2959656"/>
            <a:ext cx="3198257" cy="888682"/>
          </a:xfrm>
          <a:prstGeom prst="rect">
            <a:avLst/>
          </a:prstGeom>
        </p:spPr>
      </p:pic>
      <p:sp>
        <p:nvSpPr>
          <p:cNvPr id="8" name="Text 3"/>
          <p:cNvSpPr/>
          <p:nvPr/>
        </p:nvSpPr>
        <p:spPr>
          <a:xfrm>
            <a:off x="2739866" y="4181594"/>
            <a:ext cx="2753916"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AI Adoption</a:t>
            </a:r>
            <a:endParaRPr lang="en-US" sz="2187" dirty="0"/>
          </a:p>
        </p:txBody>
      </p:sp>
      <p:sp>
        <p:nvSpPr>
          <p:cNvPr id="9" name="Text 4"/>
          <p:cNvSpPr/>
          <p:nvPr/>
        </p:nvSpPr>
        <p:spPr>
          <a:xfrm>
            <a:off x="2739866" y="4662011"/>
            <a:ext cx="2753916" cy="1066205"/>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Strategically integrate AI into existing workflows and processes.</a:t>
            </a:r>
            <a:endParaRPr lang="en-US" sz="1750" dirty="0"/>
          </a:p>
        </p:txBody>
      </p:sp>
      <p:pic>
        <p:nvPicPr>
          <p:cNvPr id="10" name="Image 3" descr="preencoded.png"/>
          <p:cNvPicPr>
            <a:picLocks noChangeAspect="1"/>
          </p:cNvPicPr>
          <p:nvPr/>
        </p:nvPicPr>
        <p:blipFill>
          <a:blip r:embed="rId6"/>
          <a:stretch>
            <a:fillRect/>
          </a:stretch>
        </p:blipFill>
        <p:spPr>
          <a:xfrm>
            <a:off x="5715953" y="2959656"/>
            <a:ext cx="3198257" cy="888682"/>
          </a:xfrm>
          <a:prstGeom prst="rect">
            <a:avLst/>
          </a:prstGeom>
        </p:spPr>
      </p:pic>
      <p:sp>
        <p:nvSpPr>
          <p:cNvPr id="11" name="Text 5"/>
          <p:cNvSpPr/>
          <p:nvPr/>
        </p:nvSpPr>
        <p:spPr>
          <a:xfrm>
            <a:off x="5938123" y="4181594"/>
            <a:ext cx="2753916" cy="347186"/>
          </a:xfrm>
          <a:prstGeom prst="rect">
            <a:avLst/>
          </a:prstGeom>
          <a:noFill/>
          <a:ln/>
        </p:spPr>
        <p:txBody>
          <a:bodyPr wrap="non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Prompt Engineering</a:t>
            </a:r>
            <a:endParaRPr lang="en-US" sz="2187" dirty="0"/>
          </a:p>
        </p:txBody>
      </p:sp>
      <p:sp>
        <p:nvSpPr>
          <p:cNvPr id="12" name="Text 6"/>
          <p:cNvSpPr/>
          <p:nvPr/>
        </p:nvSpPr>
        <p:spPr>
          <a:xfrm>
            <a:off x="5938123" y="4662011"/>
            <a:ext cx="2753916" cy="1066205"/>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Develop prompts that leverage the full potential of AI systems.</a:t>
            </a:r>
            <a:endParaRPr lang="en-US" sz="1750" dirty="0"/>
          </a:p>
        </p:txBody>
      </p:sp>
      <p:pic>
        <p:nvPicPr>
          <p:cNvPr id="13" name="Image 4" descr="preencoded.png"/>
          <p:cNvPicPr>
            <a:picLocks noChangeAspect="1"/>
          </p:cNvPicPr>
          <p:nvPr/>
        </p:nvPicPr>
        <p:blipFill>
          <a:blip r:embed="rId7"/>
          <a:stretch>
            <a:fillRect/>
          </a:stretch>
        </p:blipFill>
        <p:spPr>
          <a:xfrm>
            <a:off x="8914209" y="2959656"/>
            <a:ext cx="3198376" cy="888682"/>
          </a:xfrm>
          <a:prstGeom prst="rect">
            <a:avLst/>
          </a:prstGeom>
        </p:spPr>
      </p:pic>
      <p:sp>
        <p:nvSpPr>
          <p:cNvPr id="14" name="Text 7"/>
          <p:cNvSpPr/>
          <p:nvPr/>
        </p:nvSpPr>
        <p:spPr>
          <a:xfrm>
            <a:off x="9136380" y="4181594"/>
            <a:ext cx="2754035" cy="694373"/>
          </a:xfrm>
          <a:prstGeom prst="rect">
            <a:avLst/>
          </a:prstGeom>
          <a:noFill/>
          <a:ln/>
        </p:spPr>
        <p:txBody>
          <a:bodyPr wrap="square" rtlCol="0" anchor="t"/>
          <a:lstStyle/>
          <a:p>
            <a:pPr marL="0" indent="0" algn="l">
              <a:lnSpc>
                <a:spcPts val="2734"/>
              </a:lnSpc>
              <a:buNone/>
            </a:pPr>
            <a:r>
              <a:rPr lang="en-US" sz="2187" dirty="0">
                <a:solidFill>
                  <a:srgbClr val="E2E6E9"/>
                </a:solidFill>
                <a:latin typeface="adonis-web" pitchFamily="34" charset="0"/>
                <a:ea typeface="adonis-web" pitchFamily="34" charset="-122"/>
                <a:cs typeface="adonis-web" pitchFamily="34" charset="-120"/>
              </a:rPr>
              <a:t>Continuous Optimization</a:t>
            </a:r>
            <a:endParaRPr lang="en-US" sz="2187" dirty="0"/>
          </a:p>
        </p:txBody>
      </p:sp>
      <p:sp>
        <p:nvSpPr>
          <p:cNvPr id="15" name="Text 8"/>
          <p:cNvSpPr/>
          <p:nvPr/>
        </p:nvSpPr>
        <p:spPr>
          <a:xfrm>
            <a:off x="9136380" y="5009198"/>
            <a:ext cx="2754035" cy="1066205"/>
          </a:xfrm>
          <a:prstGeom prst="rect">
            <a:avLst/>
          </a:prstGeom>
          <a:noFill/>
          <a:ln/>
        </p:spPr>
        <p:txBody>
          <a:bodyPr wrap="square" rtlCol="0" anchor="t"/>
          <a:lstStyle/>
          <a:p>
            <a:pPr marL="0" indent="0" algn="l">
              <a:lnSpc>
                <a:spcPts val="2799"/>
              </a:lnSpc>
              <a:buNone/>
            </a:pPr>
            <a:r>
              <a:rPr lang="en-US" sz="1750" dirty="0">
                <a:solidFill>
                  <a:srgbClr val="E2E6E9"/>
                </a:solidFill>
                <a:latin typeface="adonis-web" pitchFamily="34" charset="0"/>
                <a:ea typeface="adonis-web" pitchFamily="34" charset="-122"/>
                <a:cs typeface="adonis-web" pitchFamily="34" charset="-120"/>
              </a:rPr>
              <a:t>Refine and enhance the integration of AI and prompts over time.</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2517696" y="2572107"/>
            <a:ext cx="5798106"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Future Scope and Trends</a:t>
            </a:r>
            <a:endParaRPr lang="en-US" sz="4374" dirty="0"/>
          </a:p>
        </p:txBody>
      </p:sp>
      <p:sp>
        <p:nvSpPr>
          <p:cNvPr id="5" name="Text 2"/>
          <p:cNvSpPr/>
          <p:nvPr/>
        </p:nvSpPr>
        <p:spPr>
          <a:xfrm>
            <a:off x="2517696" y="3821906"/>
            <a:ext cx="2777490" cy="347186"/>
          </a:xfrm>
          <a:prstGeom prst="rect">
            <a:avLst/>
          </a:prstGeom>
          <a:noFill/>
          <a:ln/>
        </p:spPr>
        <p:txBody>
          <a:bodyPr wrap="non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Hyper-Personalization</a:t>
            </a:r>
            <a:endParaRPr lang="en-US" sz="2187" dirty="0"/>
          </a:p>
        </p:txBody>
      </p:sp>
      <p:sp>
        <p:nvSpPr>
          <p:cNvPr id="6" name="Text 3"/>
          <p:cNvSpPr/>
          <p:nvPr/>
        </p:nvSpPr>
        <p:spPr>
          <a:xfrm>
            <a:off x="2517696" y="4391263"/>
            <a:ext cx="2836545"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AI-driven customization and tailored experiences for individual users.</a:t>
            </a:r>
            <a:endParaRPr lang="en-US" sz="1750" dirty="0"/>
          </a:p>
        </p:txBody>
      </p:sp>
      <p:sp>
        <p:nvSpPr>
          <p:cNvPr id="7" name="Text 4"/>
          <p:cNvSpPr/>
          <p:nvPr/>
        </p:nvSpPr>
        <p:spPr>
          <a:xfrm>
            <a:off x="5903833" y="3821906"/>
            <a:ext cx="2777490" cy="347186"/>
          </a:xfrm>
          <a:prstGeom prst="rect">
            <a:avLst/>
          </a:prstGeom>
          <a:noFill/>
          <a:ln/>
        </p:spPr>
        <p:txBody>
          <a:bodyPr wrap="non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Autonomous Systems</a:t>
            </a:r>
            <a:endParaRPr lang="en-US" sz="2187" dirty="0"/>
          </a:p>
        </p:txBody>
      </p:sp>
      <p:sp>
        <p:nvSpPr>
          <p:cNvPr id="8" name="Text 5"/>
          <p:cNvSpPr/>
          <p:nvPr/>
        </p:nvSpPr>
        <p:spPr>
          <a:xfrm>
            <a:off x="5903833" y="4391263"/>
            <a:ext cx="2836545"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AI-powered decision-making and self-learning capabilities in various applications.</a:t>
            </a:r>
            <a:endParaRPr lang="en-US" sz="1750" dirty="0"/>
          </a:p>
        </p:txBody>
      </p:sp>
      <p:sp>
        <p:nvSpPr>
          <p:cNvPr id="9" name="Text 6"/>
          <p:cNvSpPr/>
          <p:nvPr/>
        </p:nvSpPr>
        <p:spPr>
          <a:xfrm>
            <a:off x="9289971" y="3821906"/>
            <a:ext cx="2777490" cy="347186"/>
          </a:xfrm>
          <a:prstGeom prst="rect">
            <a:avLst/>
          </a:prstGeom>
          <a:noFill/>
          <a:ln/>
        </p:spPr>
        <p:txBody>
          <a:bodyPr wrap="non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Ethical AI Development</a:t>
            </a:r>
            <a:endParaRPr lang="en-US" sz="2187" dirty="0"/>
          </a:p>
        </p:txBody>
      </p:sp>
      <p:sp>
        <p:nvSpPr>
          <p:cNvPr id="10" name="Text 7"/>
          <p:cNvSpPr/>
          <p:nvPr/>
        </p:nvSpPr>
        <p:spPr>
          <a:xfrm>
            <a:off x="9289971" y="4391263"/>
            <a:ext cx="2836545"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Responsible and transparent AI practices to address societal concerns.</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399</Words>
  <Application>Microsoft Office PowerPoint</Application>
  <PresentationFormat>Custom</PresentationFormat>
  <Paragraphs>70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adonis-web</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Claire Rebecca</cp:lastModifiedBy>
  <cp:revision>2</cp:revision>
  <dcterms:created xsi:type="dcterms:W3CDTF">2024-04-27T09:54:45Z</dcterms:created>
  <dcterms:modified xsi:type="dcterms:W3CDTF">2024-04-27T11:42:20Z</dcterms:modified>
</cp:coreProperties>
</file>